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93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CF1B08-5134-43DE-8885-9E7F60AC59D8}" type="datetimeFigureOut">
              <a:rPr lang="pt-BR" smtClean="0"/>
              <a:pPr/>
              <a:t>24/01/2017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3F3FB-C72B-4EC1-A29B-058C86BE58D0}" type="slidenum">
              <a:rPr lang="pt-BR" smtClean="0"/>
              <a:pPr/>
              <a:t>‹N›</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2E23F3FB-C72B-4EC1-A29B-058C86BE58D0}" type="slidenum">
              <a:rPr lang="pt-BR" smtClean="0"/>
              <a:pPr/>
              <a:t>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E3DBD5-39C8-4843-B792-05AC3CCE13F5}" type="slidenum">
              <a:rPr lang="pt-BR" smtClean="0"/>
              <a:pPr/>
              <a:t>‹N›</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5E3DBD5-39C8-4843-B792-05AC3CCE13F5}" type="slidenum">
              <a:rPr lang="pt-BR" smtClean="0"/>
              <a:pPr/>
              <a:t>‹N›</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55E3DBD5-39C8-4843-B792-05AC3CCE13F5}" type="slidenum">
              <a:rPr lang="pt-BR" smtClean="0"/>
              <a:pPr/>
              <a:t>‹N›</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55E3DBD5-39C8-4843-B792-05AC3CCE13F5}" type="slidenum">
              <a:rPr lang="pt-BR" smtClean="0"/>
              <a:pPr/>
              <a:t>‹N›</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5E3DBD5-39C8-4843-B792-05AC3CCE13F5}" type="slidenum">
              <a:rPr lang="pt-BR" smtClean="0"/>
              <a:pPr/>
              <a:t>‹N›</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AD354393-D14E-4B24-AF16-8342A213859B}" type="datetimeFigureOut">
              <a:rPr lang="pt-BR" smtClean="0"/>
              <a:pPr/>
              <a:t>24/01/2017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5E3DBD5-39C8-4843-B792-05AC3CCE13F5}" type="slidenum">
              <a:rPr lang="pt-BR" smtClean="0"/>
              <a:pPr/>
              <a:t>‹N›</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55E3DBD5-39C8-4843-B792-05AC3CCE13F5}" type="slidenum">
              <a:rPr lang="pt-BR" smtClean="0"/>
              <a:pPr/>
              <a:t>‹N›</a:t>
            </a:fld>
            <a:endParaRPr lang="pt-BR"/>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55E3DBD5-39C8-4843-B792-05AC3CCE13F5}" type="slidenum">
              <a:rPr lang="pt-BR" smtClean="0"/>
              <a:pPr/>
              <a:t>‹N›</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5E3DBD5-39C8-4843-B792-05AC3CCE13F5}" type="slidenum">
              <a:rPr lang="pt-BR" smtClean="0"/>
              <a:pPr/>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5E3DBD5-39C8-4843-B792-05AC3CCE13F5}" type="slidenum">
              <a:rPr lang="pt-BR" smtClean="0"/>
              <a:pPr/>
              <a:t>‹N›</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AD354393-D14E-4B24-AF16-8342A213859B}" type="datetimeFigureOut">
              <a:rPr lang="pt-BR" smtClean="0"/>
              <a:pPr/>
              <a:t>24/01/2017</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55E3DBD5-39C8-4843-B792-05AC3CCE13F5}" type="slidenum">
              <a:rPr lang="pt-BR" smtClean="0"/>
              <a:pPr/>
              <a:t>‹N›</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AD354393-D14E-4B24-AF16-8342A213859B}" type="datetimeFigureOut">
              <a:rPr lang="pt-BR" smtClean="0"/>
              <a:pPr/>
              <a:t>24/01/2017</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D354393-D14E-4B24-AF16-8342A213859B}" type="datetimeFigureOut">
              <a:rPr lang="pt-BR" smtClean="0"/>
              <a:pPr/>
              <a:t>24/01/2017</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5E3DBD5-39C8-4843-B792-05AC3CCE13F5}" type="slidenum">
              <a:rPr lang="pt-BR" smtClean="0"/>
              <a:pPr/>
              <a:t>‹N›</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irstOfficeGustavoM\Desktop\unnamed.jpg"/>
          <p:cNvPicPr>
            <a:picLocks noChangeAspect="1" noChangeArrowheads="1"/>
          </p:cNvPicPr>
          <p:nvPr/>
        </p:nvPicPr>
        <p:blipFill>
          <a:blip r:embed="rId2" cstate="print"/>
          <a:srcRect/>
          <a:stretch>
            <a:fillRect/>
          </a:stretch>
        </p:blipFill>
        <p:spPr bwMode="auto">
          <a:xfrm>
            <a:off x="251520" y="836712"/>
            <a:ext cx="8684553" cy="4946053"/>
          </a:xfrm>
          <a:prstGeom prst="rect">
            <a:avLst/>
          </a:prstGeom>
          <a:noFill/>
        </p:spPr>
      </p:pic>
      <p:sp>
        <p:nvSpPr>
          <p:cNvPr id="2" name="Título 1"/>
          <p:cNvSpPr>
            <a:spLocks noGrp="1"/>
          </p:cNvSpPr>
          <p:nvPr>
            <p:ph type="ctrTitle" idx="4294967295"/>
          </p:nvPr>
        </p:nvSpPr>
        <p:spPr>
          <a:xfrm>
            <a:off x="755576" y="476672"/>
            <a:ext cx="7704138" cy="4535488"/>
          </a:xfrm>
        </p:spPr>
        <p:txBody>
          <a:bodyPr>
            <a:normAutofit/>
            <a:scene3d>
              <a:camera prst="perspectiveAbove"/>
              <a:lightRig rig="brightRoom" dir="t"/>
            </a:scene3d>
            <a:sp3d extrusionH="57150" contourW="6350" prstMaterial="plastic">
              <a:bevelT w="20320" h="20320" prst="angle"/>
              <a:contourClr>
                <a:schemeClr val="accent1">
                  <a:tint val="100000"/>
                  <a:shade val="100000"/>
                  <a:hueMod val="100000"/>
                  <a:satMod val="100000"/>
                </a:schemeClr>
              </a:contourClr>
            </a:sp3d>
          </a:bodyPr>
          <a:lstStyle/>
          <a:p>
            <a:r>
              <a:rPr lang="en-US" dirty="0">
                <a:ln/>
                <a:solidFill>
                  <a:srgbClr val="FFD54F"/>
                </a:solidFill>
                <a:effectLst>
                  <a:outerShdw blurRad="19685" dist="12700" dir="5400000" algn="tl" rotWithShape="0">
                    <a:schemeClr val="accent1">
                      <a:satMod val="130000"/>
                      <a:alpha val="32000"/>
                    </a:schemeClr>
                  </a:outerShdw>
                  <a:reflection blurRad="6350" stA="55000" endA="50" endPos="85000" dir="5400000" sy="-100000" algn="bl" rotWithShape="0"/>
                </a:effectLst>
                <a:latin typeface="AirbusISIS" pitchFamily="2" charset="0"/>
              </a:rPr>
              <a:t>Renewable energy sources in Italy</a:t>
            </a:r>
            <a:r>
              <a:rPr lang="pt-BR" dirty="0">
                <a:ln/>
                <a:solidFill>
                  <a:schemeClr val="accent1"/>
                </a:solidFill>
                <a:effectLst>
                  <a:outerShdw blurRad="19685" dist="12700" dir="5400000" algn="tl" rotWithShape="0">
                    <a:schemeClr val="accent1">
                      <a:satMod val="130000"/>
                      <a:alpha val="32000"/>
                    </a:schemeClr>
                  </a:outerShdw>
                  <a:reflection blurRad="10000" stA="55000" endPos="48000" dist="500" dir="5400000" sy="-100000" algn="bl" rotWithShape="0"/>
                </a:effectLst>
              </a:rPr>
              <a:t/>
            </a:r>
            <a:br>
              <a:rPr lang="pt-BR" dirty="0">
                <a:ln/>
                <a:solidFill>
                  <a:schemeClr val="accent1"/>
                </a:solidFill>
                <a:effectLst>
                  <a:outerShdw blurRad="19685" dist="12700" dir="5400000" algn="tl" rotWithShape="0">
                    <a:schemeClr val="accent1">
                      <a:satMod val="130000"/>
                      <a:alpha val="32000"/>
                    </a:schemeClr>
                  </a:outerShdw>
                  <a:reflection blurRad="10000" stA="55000" endPos="48000" dist="500" dir="5400000" sy="-100000" algn="bl" rotWithShape="0"/>
                </a:effectLst>
              </a:rPr>
            </a:br>
            <a:endParaRPr lang="pt-BR" dirty="0">
              <a:ln/>
              <a:solidFill>
                <a:schemeClr val="accent1"/>
              </a:solidFill>
              <a:effectLst>
                <a:outerShdw blurRad="19685" dist="12700" dir="5400000" algn="tl" rotWithShape="0">
                  <a:schemeClr val="accent1">
                    <a:satMod val="130000"/>
                    <a:alpha val="32000"/>
                  </a:schemeClr>
                </a:outerShdw>
                <a:reflection blurRad="10000" stA="55000" endPos="48000" dist="500" dir="5400000" sy="-100000" algn="bl" rotWithShape="0"/>
              </a:effectLst>
            </a:endParaRPr>
          </a:p>
        </p:txBody>
      </p:sp>
      <p:sp>
        <p:nvSpPr>
          <p:cNvPr id="6" name="Botão de ação: Avançar ou Próximo 5">
            <a:hlinkClick r:id="" action="ppaction://hlinkshowjump?jump=nextslide" highlightClick="1"/>
          </p:cNvPr>
          <p:cNvSpPr/>
          <p:nvPr/>
        </p:nvSpPr>
        <p:spPr>
          <a:xfrm>
            <a:off x="8028384" y="6453336"/>
            <a:ext cx="720080"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FirstOfficeGustavoM\Desktop\6209246-Wind-turbine-on-white-background-Stock-Vector.jpg"/>
          <p:cNvPicPr>
            <a:picLocks noChangeAspect="1" noChangeArrowheads="1"/>
          </p:cNvPicPr>
          <p:nvPr/>
        </p:nvPicPr>
        <p:blipFill>
          <a:blip r:embed="rId2" cstate="print"/>
          <a:srcRect/>
          <a:stretch>
            <a:fillRect/>
          </a:stretch>
        </p:blipFill>
        <p:spPr bwMode="auto">
          <a:xfrm>
            <a:off x="6950348" y="764704"/>
            <a:ext cx="1875332" cy="4505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p:cNvSpPr>
            <a:spLocks noGrp="1"/>
          </p:cNvSpPr>
          <p:nvPr>
            <p:ph type="title" idx="4294967295"/>
          </p:nvPr>
        </p:nvSpPr>
        <p:spPr>
          <a:xfrm>
            <a:off x="0" y="228600"/>
            <a:ext cx="8534400" cy="758825"/>
          </a:xfrm>
        </p:spPr>
        <p:txBody>
          <a:bodyPr/>
          <a:lstStyle/>
          <a:p>
            <a:r>
              <a:rPr lang="it-IT" dirty="0" smtClean="0">
                <a:latin typeface="AirbusISIS" pitchFamily="2" charset="0"/>
              </a:rPr>
              <a:t>Wind</a:t>
            </a:r>
            <a:endParaRPr lang="pt-BR" dirty="0">
              <a:latin typeface="AirbusISIS" pitchFamily="2" charset="0"/>
            </a:endParaRPr>
          </a:p>
        </p:txBody>
      </p:sp>
      <p:sp>
        <p:nvSpPr>
          <p:cNvPr id="3" name="Espaço Reservado para Conteúdo 2"/>
          <p:cNvSpPr>
            <a:spLocks noGrp="1"/>
          </p:cNvSpPr>
          <p:nvPr>
            <p:ph sz="quarter" idx="4294967295"/>
          </p:nvPr>
        </p:nvSpPr>
        <p:spPr>
          <a:xfrm>
            <a:off x="179512" y="1556792"/>
            <a:ext cx="8504238" cy="4572000"/>
          </a:xfrm>
        </p:spPr>
        <p:txBody>
          <a:bodyPr>
            <a:normAutofit fontScale="85000" lnSpcReduction="10000"/>
          </a:bodyPr>
          <a:lstStyle/>
          <a:p>
            <a:pPr>
              <a:buClr>
                <a:srgbClr val="92D050"/>
              </a:buClr>
            </a:pPr>
            <a:r>
              <a:rPr lang="en-US" dirty="0" smtClean="0"/>
              <a:t>Wind systems in Italy at the end of 2014 amounted to 1,847 with a total installed capacity of 8,703 MW. 80% of wind farms in Italy are small (capacity of less than 1 MW), while 91% of the installed capacity (7,933 MW) is concentrated in 262 wind farms with capacity exceeding 10 MW. Due to the environmental and territorial characteristics of our country, 96.6% of the installed capacity in Italy and 83.4% of systems are situated in the regions of Southern Italy, where the wind conditions, topography and site accessibility are favourable for the installation of wind farms. As regards electricity production from wind power, in 2014, 15,178GWh were generated, 1.9% more than the previous year. The contribution of wind power to national electricity production in 2014 amounted to 4.7%.</a:t>
            </a:r>
            <a:endParaRPr lang="pt-BR" dirty="0" smtClean="0"/>
          </a:p>
          <a:p>
            <a:endParaRPr lang="pt-BR" dirty="0"/>
          </a:p>
        </p:txBody>
      </p:sp>
      <p:sp>
        <p:nvSpPr>
          <p:cNvPr id="4" name="Botão de ação: Avançar ou Próximo 3">
            <a:hlinkClick r:id="" action="ppaction://hlinkshowjump?jump=nextslide" highlightClick="1"/>
          </p:cNvPr>
          <p:cNvSpPr/>
          <p:nvPr/>
        </p:nvSpPr>
        <p:spPr>
          <a:xfrm>
            <a:off x="7956376" y="6453336"/>
            <a:ext cx="576064"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otão de ação: Voltar ou Anterior 4">
            <a:hlinkClick r:id="" action="ppaction://hlinkshowjump?jump=previousslide" highlightClick="1"/>
          </p:cNvPr>
          <p:cNvSpPr/>
          <p:nvPr/>
        </p:nvSpPr>
        <p:spPr>
          <a:xfrm>
            <a:off x="7092280" y="6453336"/>
            <a:ext cx="576064"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Início 5">
            <a:hlinkClick r:id="" action="ppaction://hlinkshowjump?jump=firstslide" highlightClick="1"/>
          </p:cNvPr>
          <p:cNvSpPr/>
          <p:nvPr/>
        </p:nvSpPr>
        <p:spPr>
          <a:xfrm>
            <a:off x="467544" y="6381328"/>
            <a:ext cx="576064"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Personalizar 6">
            <a:hlinkClick r:id="" action="ppaction://noaction" highlightClick="1"/>
          </p:cNvPr>
          <p:cNvSpPr/>
          <p:nvPr/>
        </p:nvSpPr>
        <p:spPr>
          <a:xfrm>
            <a:off x="1331640" y="6381328"/>
            <a:ext cx="576064"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ydroelectric power plant cliparts"/>
          <p:cNvPicPr>
            <a:picLocks noChangeAspect="1" noChangeArrowheads="1"/>
          </p:cNvPicPr>
          <p:nvPr/>
        </p:nvPicPr>
        <p:blipFill>
          <a:blip r:embed="rId2" cstate="print">
            <a:lum bright="20000"/>
          </a:blip>
          <a:srcRect l="11887" t="5040" r="7285" b="7601"/>
          <a:stretch>
            <a:fillRect/>
          </a:stretch>
        </p:blipFill>
        <p:spPr bwMode="auto">
          <a:xfrm>
            <a:off x="6228184" y="1628800"/>
            <a:ext cx="2730765" cy="4176464"/>
          </a:xfrm>
          <a:prstGeom prst="rect">
            <a:avLst/>
          </a:prstGeom>
          <a:noFill/>
        </p:spPr>
      </p:pic>
      <p:sp>
        <p:nvSpPr>
          <p:cNvPr id="2" name="Título 1"/>
          <p:cNvSpPr>
            <a:spLocks noGrp="1"/>
          </p:cNvSpPr>
          <p:nvPr>
            <p:ph type="title" idx="4294967295"/>
          </p:nvPr>
        </p:nvSpPr>
        <p:spPr>
          <a:xfrm>
            <a:off x="0" y="228600"/>
            <a:ext cx="8534400" cy="758825"/>
          </a:xfrm>
        </p:spPr>
        <p:txBody>
          <a:bodyPr/>
          <a:lstStyle/>
          <a:p>
            <a:r>
              <a:rPr lang="it-IT" dirty="0" smtClean="0"/>
              <a:t>Hydropower</a:t>
            </a:r>
            <a:endParaRPr lang="pt-BR" dirty="0"/>
          </a:p>
        </p:txBody>
      </p:sp>
      <p:sp>
        <p:nvSpPr>
          <p:cNvPr id="3" name="Espaço Reservado para Conteúdo 2"/>
          <p:cNvSpPr>
            <a:spLocks noGrp="1"/>
          </p:cNvSpPr>
          <p:nvPr>
            <p:ph sz="quarter" idx="4294967295"/>
          </p:nvPr>
        </p:nvSpPr>
        <p:spPr>
          <a:xfrm>
            <a:off x="251520" y="1412776"/>
            <a:ext cx="8504238" cy="4572000"/>
          </a:xfrm>
        </p:spPr>
        <p:txBody>
          <a:bodyPr>
            <a:normAutofit lnSpcReduction="10000"/>
          </a:bodyPr>
          <a:lstStyle/>
          <a:p>
            <a:pPr>
              <a:buClr>
                <a:srgbClr val="92D050"/>
              </a:buClr>
            </a:pPr>
            <a:r>
              <a:rPr lang="en-US" dirty="0" smtClean="0"/>
              <a:t>Hydropower systems in Italy at the end of 2014 amounted to 3,432 with a total installed capacity of 18,418 MW. Between 2013 and 2014, the number of systems increased by 5.6%, while the overall increase in terms of installed capacity was only 0.3%. In recent years, therefore, hydropower has not changed significantly, since many small systems have come into operation. At </a:t>
            </a:r>
            <a:r>
              <a:rPr lang="en-US" dirty="0" smtClean="0"/>
              <a:t>a</a:t>
            </a:r>
            <a:r>
              <a:rPr lang="en-US" dirty="0" smtClean="0"/>
              <a:t> </a:t>
            </a:r>
            <a:r>
              <a:rPr lang="en-US" dirty="0" smtClean="0"/>
              <a:t>regional level, 80.2% of hydropower systems are installed in northern Italy. In particular, in Piedmont (709 systems), Trentino Alto Adige (703) and Lombardy (487) there are 55% of the </a:t>
            </a:r>
            <a:r>
              <a:rPr lang="en-US" dirty="0" smtClean="0"/>
              <a:t>all the systems </a:t>
            </a:r>
            <a:r>
              <a:rPr lang="en-US" dirty="0" smtClean="0"/>
              <a:t>in Italy. </a:t>
            </a:r>
            <a:endParaRPr lang="pt-BR" dirty="0" smtClean="0"/>
          </a:p>
          <a:p>
            <a:endParaRPr lang="pt-BR" dirty="0"/>
          </a:p>
        </p:txBody>
      </p:sp>
      <p:sp>
        <p:nvSpPr>
          <p:cNvPr id="4" name="Botão de ação: Avançar ou Próximo 3">
            <a:hlinkClick r:id="" action="ppaction://hlinkshowjump?jump=nextslide" highlightClick="1"/>
          </p:cNvPr>
          <p:cNvSpPr/>
          <p:nvPr/>
        </p:nvSpPr>
        <p:spPr>
          <a:xfrm>
            <a:off x="7884368" y="6453336"/>
            <a:ext cx="576064"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otão de ação: Voltar ou Anterior 4">
            <a:hlinkClick r:id="" action="ppaction://hlinkshowjump?jump=previousslide" highlightClick="1"/>
          </p:cNvPr>
          <p:cNvSpPr/>
          <p:nvPr/>
        </p:nvSpPr>
        <p:spPr>
          <a:xfrm>
            <a:off x="6948264" y="6453336"/>
            <a:ext cx="576064"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Início 5">
            <a:hlinkClick r:id="" action="ppaction://hlinkshowjump?jump=firstslide" highlightClick="1"/>
          </p:cNvPr>
          <p:cNvSpPr/>
          <p:nvPr/>
        </p:nvSpPr>
        <p:spPr>
          <a:xfrm>
            <a:off x="395536" y="6381328"/>
            <a:ext cx="576064"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Personalizar 6">
            <a:hlinkClick r:id="rId3" action="ppaction://hlinksldjump" highlightClick="1"/>
          </p:cNvPr>
          <p:cNvSpPr/>
          <p:nvPr/>
        </p:nvSpPr>
        <p:spPr>
          <a:xfrm>
            <a:off x="1259632" y="6381328"/>
            <a:ext cx="576064"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ioenergy_1707355.jpg 500 × 352 bildepunkter: "/>
          <p:cNvPicPr>
            <a:picLocks noChangeAspect="1" noChangeArrowheads="1"/>
          </p:cNvPicPr>
          <p:nvPr/>
        </p:nvPicPr>
        <p:blipFill>
          <a:blip r:embed="rId2" cstate="print">
            <a:lum bright="20000"/>
          </a:blip>
          <a:srcRect/>
          <a:stretch>
            <a:fillRect/>
          </a:stretch>
        </p:blipFill>
        <p:spPr bwMode="auto">
          <a:xfrm>
            <a:off x="4067944" y="2996952"/>
            <a:ext cx="4762500" cy="3352801"/>
          </a:xfrm>
          <a:prstGeom prst="rect">
            <a:avLst/>
          </a:prstGeom>
          <a:noFill/>
        </p:spPr>
      </p:pic>
      <p:sp>
        <p:nvSpPr>
          <p:cNvPr id="2" name="Título 1"/>
          <p:cNvSpPr>
            <a:spLocks noGrp="1"/>
          </p:cNvSpPr>
          <p:nvPr>
            <p:ph type="title" idx="4294967295"/>
          </p:nvPr>
        </p:nvSpPr>
        <p:spPr>
          <a:xfrm>
            <a:off x="0" y="228600"/>
            <a:ext cx="8534400" cy="758825"/>
          </a:xfrm>
        </p:spPr>
        <p:txBody>
          <a:bodyPr>
            <a:normAutofit fontScale="90000"/>
          </a:bodyPr>
          <a:lstStyle/>
          <a:p>
            <a:r>
              <a:rPr lang="en-US" b="1" i="1" dirty="0" smtClean="0"/>
              <a:t/>
            </a:r>
            <a:br>
              <a:rPr lang="en-US" b="1" i="1" dirty="0" smtClean="0"/>
            </a:br>
            <a:r>
              <a:rPr lang="en-US" b="1" i="1" dirty="0" smtClean="0">
                <a:latin typeface="AirbusISIS" pitchFamily="2" charset="0"/>
              </a:rPr>
              <a:t>Bioenergy</a:t>
            </a:r>
            <a:endParaRPr lang="pt-BR" dirty="0">
              <a:latin typeface="AirbusISIS" pitchFamily="2" charset="0"/>
            </a:endParaRPr>
          </a:p>
        </p:txBody>
      </p:sp>
      <p:sp>
        <p:nvSpPr>
          <p:cNvPr id="3" name="Espaço Reservado para Conteúdo 2"/>
          <p:cNvSpPr>
            <a:spLocks noGrp="1"/>
          </p:cNvSpPr>
          <p:nvPr>
            <p:ph sz="quarter" idx="4294967295"/>
          </p:nvPr>
        </p:nvSpPr>
        <p:spPr>
          <a:xfrm>
            <a:off x="179512" y="1052736"/>
            <a:ext cx="8504238" cy="4572000"/>
          </a:xfrm>
        </p:spPr>
        <p:txBody>
          <a:bodyPr>
            <a:normAutofit lnSpcReduction="10000"/>
          </a:bodyPr>
          <a:lstStyle/>
          <a:p>
            <a:pPr>
              <a:buClr>
                <a:srgbClr val="92D050"/>
              </a:buClr>
            </a:pPr>
            <a:r>
              <a:rPr lang="en-US" dirty="0" smtClean="0"/>
              <a:t>The term bioenergy indicates </a:t>
            </a:r>
            <a:r>
              <a:rPr lang="en-US" dirty="0" smtClean="0"/>
              <a:t>that type of energy </a:t>
            </a:r>
            <a:r>
              <a:rPr lang="en-US" dirty="0" smtClean="0"/>
              <a:t>produced from biomasses (excluding municipal solid waste), biogases and bioliquids. The number of systems using bioenergy in Italy at the end of 2014 amounted to 2,482 with an installed capacity of 4,044 MW (8% of the entire installed renewable capacity</a:t>
            </a:r>
            <a:r>
              <a:rPr lang="en-US" dirty="0" smtClean="0"/>
              <a:t>).The </a:t>
            </a:r>
            <a:r>
              <a:rPr lang="en-US" dirty="0" smtClean="0"/>
              <a:t>75.1% of systems are situated in </a:t>
            </a:r>
            <a:r>
              <a:rPr lang="en-US" dirty="0" smtClean="0"/>
              <a:t>the north of Italy </a:t>
            </a:r>
            <a:r>
              <a:rPr lang="en-US" dirty="0" smtClean="0"/>
              <a:t>and, </a:t>
            </a:r>
            <a:r>
              <a:rPr lang="en-US" dirty="0" smtClean="0"/>
              <a:t> particularly, </a:t>
            </a:r>
            <a:r>
              <a:rPr lang="en-US" dirty="0" smtClean="0"/>
              <a:t>Lombardy is the region with the highest number of systems (26.5%), followed by Veneto (13.9%). Central Italy accounts for 14.3%, while southern Italy </a:t>
            </a:r>
            <a:r>
              <a:rPr lang="en-US" dirty="0" smtClean="0"/>
              <a:t>has</a:t>
            </a:r>
            <a:r>
              <a:rPr lang="en-US" dirty="0" smtClean="0"/>
              <a:t> only the </a:t>
            </a:r>
            <a:r>
              <a:rPr lang="en-US" dirty="0" smtClean="0"/>
              <a:t>10.7</a:t>
            </a:r>
            <a:r>
              <a:rPr lang="en-US" dirty="0" smtClean="0"/>
              <a:t>%.</a:t>
            </a:r>
            <a:endParaRPr lang="pt-BR" dirty="0" smtClean="0"/>
          </a:p>
          <a:p>
            <a:endParaRPr lang="pt-BR" dirty="0"/>
          </a:p>
        </p:txBody>
      </p:sp>
      <p:sp>
        <p:nvSpPr>
          <p:cNvPr id="4" name="Botão de ação: Avançar ou Próximo 3">
            <a:hlinkClick r:id="" action="ppaction://hlinkshowjump?jump=nextslide" highlightClick="1"/>
          </p:cNvPr>
          <p:cNvSpPr/>
          <p:nvPr/>
        </p:nvSpPr>
        <p:spPr>
          <a:xfrm>
            <a:off x="7740352" y="6453336"/>
            <a:ext cx="504056"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otão de ação: Voltar ou Anterior 4">
            <a:hlinkClick r:id="" action="ppaction://hlinkshowjump?jump=previousslide" highlightClick="1"/>
          </p:cNvPr>
          <p:cNvSpPr/>
          <p:nvPr/>
        </p:nvSpPr>
        <p:spPr>
          <a:xfrm>
            <a:off x="6876256" y="6453336"/>
            <a:ext cx="576064"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Botão de ação: Início 5">
            <a:hlinkClick r:id="" action="ppaction://hlinkshowjump?jump=firstslide" highlightClick="1"/>
          </p:cNvPr>
          <p:cNvSpPr/>
          <p:nvPr/>
        </p:nvSpPr>
        <p:spPr>
          <a:xfrm>
            <a:off x="539552" y="6381328"/>
            <a:ext cx="504056"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Personalizar 6">
            <a:hlinkClick r:id="" action="ppaction://noaction" highlightClick="1"/>
          </p:cNvPr>
          <p:cNvSpPr/>
          <p:nvPr/>
        </p:nvSpPr>
        <p:spPr>
          <a:xfrm>
            <a:off x="1259632" y="6381328"/>
            <a:ext cx="504056"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assive cooling - Cooling your house with a heat pump from Thermia: "/>
          <p:cNvPicPr>
            <a:picLocks noChangeAspect="1" noChangeArrowheads="1"/>
          </p:cNvPicPr>
          <p:nvPr/>
        </p:nvPicPr>
        <p:blipFill>
          <a:blip r:embed="rId2" cstate="print">
            <a:lum bright="20000"/>
          </a:blip>
          <a:srcRect/>
          <a:stretch>
            <a:fillRect/>
          </a:stretch>
        </p:blipFill>
        <p:spPr bwMode="auto">
          <a:xfrm>
            <a:off x="6300192" y="692696"/>
            <a:ext cx="2574028" cy="5472608"/>
          </a:xfrm>
          <a:prstGeom prst="rect">
            <a:avLst/>
          </a:prstGeom>
          <a:noFill/>
        </p:spPr>
      </p:pic>
      <p:sp>
        <p:nvSpPr>
          <p:cNvPr id="2" name="Título 1"/>
          <p:cNvSpPr>
            <a:spLocks noGrp="1"/>
          </p:cNvSpPr>
          <p:nvPr>
            <p:ph type="title" idx="4294967295"/>
          </p:nvPr>
        </p:nvSpPr>
        <p:spPr>
          <a:xfrm>
            <a:off x="0" y="228600"/>
            <a:ext cx="8534400" cy="758825"/>
          </a:xfrm>
        </p:spPr>
        <p:txBody>
          <a:bodyPr/>
          <a:lstStyle/>
          <a:p>
            <a:r>
              <a:rPr lang="it-IT" dirty="0" smtClean="0">
                <a:latin typeface="AirbusISIS" pitchFamily="2" charset="0"/>
              </a:rPr>
              <a:t>Geothermal</a:t>
            </a:r>
            <a:endParaRPr lang="pt-BR" dirty="0">
              <a:latin typeface="AirbusISIS" pitchFamily="2" charset="0"/>
            </a:endParaRPr>
          </a:p>
        </p:txBody>
      </p:sp>
      <p:sp>
        <p:nvSpPr>
          <p:cNvPr id="3" name="Espaço Reservado para Conteúdo 2"/>
          <p:cNvSpPr>
            <a:spLocks noGrp="1"/>
          </p:cNvSpPr>
          <p:nvPr>
            <p:ph sz="quarter" idx="4294967295"/>
          </p:nvPr>
        </p:nvSpPr>
        <p:spPr>
          <a:xfrm>
            <a:off x="251520" y="1484784"/>
            <a:ext cx="8504238" cy="4572000"/>
          </a:xfrm>
        </p:spPr>
        <p:txBody>
          <a:bodyPr/>
          <a:lstStyle/>
          <a:p>
            <a:pPr>
              <a:buClr>
                <a:srgbClr val="92D050"/>
              </a:buClr>
            </a:pPr>
            <a:r>
              <a:rPr lang="en-US" dirty="0" smtClean="0"/>
              <a:t>Geothermal systems in Italy at the end of 2014 amounted to </a:t>
            </a:r>
            <a:r>
              <a:rPr lang="en-US" dirty="0" smtClean="0"/>
              <a:t>34 plants </a:t>
            </a:r>
            <a:r>
              <a:rPr lang="en-US" dirty="0" smtClean="0"/>
              <a:t>with a total installed capacity of  821 MW</a:t>
            </a:r>
            <a:r>
              <a:rPr lang="en-US" dirty="0" smtClean="0"/>
              <a:t>. However these </a:t>
            </a:r>
            <a:r>
              <a:rPr lang="en-US" dirty="0" smtClean="0"/>
              <a:t>34 systems in Italy are concentrated </a:t>
            </a:r>
            <a:r>
              <a:rPr lang="en-US" dirty="0" smtClean="0"/>
              <a:t>in only </a:t>
            </a:r>
            <a:r>
              <a:rPr lang="en-US" dirty="0" smtClean="0"/>
              <a:t>one region, Tuscany. The geothermal source </a:t>
            </a:r>
            <a:r>
              <a:rPr lang="en-US" dirty="0" smtClean="0"/>
              <a:t>has been</a:t>
            </a:r>
            <a:r>
              <a:rPr lang="en-US" dirty="0" smtClean="0"/>
              <a:t> </a:t>
            </a:r>
            <a:r>
              <a:rPr lang="en-US" dirty="0" smtClean="0"/>
              <a:t>substantially stable over time, representing 5% of the electricity production of the entire installed base of renewable systems </a:t>
            </a:r>
            <a:r>
              <a:rPr lang="en-US" dirty="0" smtClean="0"/>
              <a:t> </a:t>
            </a:r>
            <a:r>
              <a:rPr lang="en-US" dirty="0" smtClean="0"/>
              <a:t>and 1.8% of </a:t>
            </a:r>
            <a:r>
              <a:rPr lang="en-US" dirty="0" smtClean="0"/>
              <a:t> the production of </a:t>
            </a:r>
            <a:r>
              <a:rPr lang="en-US" dirty="0" smtClean="0"/>
              <a:t>electricity </a:t>
            </a:r>
            <a:r>
              <a:rPr lang="en-US" dirty="0" smtClean="0"/>
              <a:t>in Italy.</a:t>
            </a:r>
            <a:endParaRPr lang="pt-BR" dirty="0"/>
          </a:p>
        </p:txBody>
      </p:sp>
      <p:sp>
        <p:nvSpPr>
          <p:cNvPr id="5" name="Botão de ação: Voltar ou Anterior 4">
            <a:hlinkClick r:id="" action="ppaction://hlinkshowjump?jump=previousslide" highlightClick="1"/>
          </p:cNvPr>
          <p:cNvSpPr/>
          <p:nvPr/>
        </p:nvSpPr>
        <p:spPr>
          <a:xfrm>
            <a:off x="6588224" y="6453336"/>
            <a:ext cx="504056"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Início 5">
            <a:hlinkClick r:id="" action="ppaction://hlinkshowjump?jump=firstslide" highlightClick="1"/>
          </p:cNvPr>
          <p:cNvSpPr/>
          <p:nvPr/>
        </p:nvSpPr>
        <p:spPr>
          <a:xfrm>
            <a:off x="539552" y="6381328"/>
            <a:ext cx="504056"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Personalizar 6">
            <a:hlinkClick r:id="rId3" action="ppaction://hlinksldjump" highlightClick="1"/>
          </p:cNvPr>
          <p:cNvSpPr/>
          <p:nvPr/>
        </p:nvSpPr>
        <p:spPr>
          <a:xfrm>
            <a:off x="1331640" y="6381328"/>
            <a:ext cx="504056"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solidFill>
              <a:schemeClr val="bg1">
                <a:lumMod val="65000"/>
              </a:schemeClr>
            </a:solidFill>
          </a:ln>
        </p:spPr>
        <p:txBody>
          <a:bodyPr/>
          <a:lstStyle/>
          <a:p>
            <a:r>
              <a:rPr lang="it-IT" dirty="0" smtClean="0">
                <a:latin typeface="AirbusISIS" pitchFamily="2" charset="0"/>
              </a:rPr>
              <a:t>Introduction</a:t>
            </a:r>
            <a:endParaRPr lang="pt-BR" dirty="0">
              <a:latin typeface="AirbusISIS" pitchFamily="2" charset="0"/>
            </a:endParaRPr>
          </a:p>
        </p:txBody>
      </p:sp>
      <p:sp>
        <p:nvSpPr>
          <p:cNvPr id="3" name="Espaço Reservado para Conteúdo 2"/>
          <p:cNvSpPr>
            <a:spLocks noGrp="1"/>
          </p:cNvSpPr>
          <p:nvPr>
            <p:ph sz="quarter" idx="1"/>
          </p:nvPr>
        </p:nvSpPr>
        <p:spPr/>
        <p:txBody>
          <a:bodyPr/>
          <a:lstStyle/>
          <a:p>
            <a:pPr>
              <a:buClr>
                <a:srgbClr val="92D050"/>
              </a:buClr>
            </a:pPr>
            <a:r>
              <a:rPr lang="en-US" dirty="0" smtClean="0"/>
              <a:t> </a:t>
            </a:r>
            <a:r>
              <a:rPr lang="en-US" dirty="0" smtClean="0"/>
              <a:t>T</a:t>
            </a:r>
            <a:r>
              <a:rPr lang="en-US" dirty="0" smtClean="0"/>
              <a:t>he </a:t>
            </a:r>
            <a:r>
              <a:rPr lang="en-US" dirty="0" smtClean="0"/>
              <a:t>statistical report </a:t>
            </a:r>
            <a:r>
              <a:rPr lang="en-US" dirty="0" smtClean="0"/>
              <a:t>data </a:t>
            </a:r>
            <a:r>
              <a:rPr lang="en-US" dirty="0" smtClean="0"/>
              <a:t>for 2014 </a:t>
            </a:r>
            <a:r>
              <a:rPr lang="en-US" dirty="0" smtClean="0"/>
              <a:t> have revealed that</a:t>
            </a:r>
            <a:r>
              <a:rPr lang="en-US" dirty="0" smtClean="0"/>
              <a:t> </a:t>
            </a:r>
            <a:r>
              <a:rPr lang="en-US" dirty="0" smtClean="0"/>
              <a:t>these recent years have been characterized by significant growth in </a:t>
            </a:r>
            <a:r>
              <a:rPr lang="en-US" dirty="0" smtClean="0"/>
              <a:t>the use of renewable energy, the main reason is given by both  incentives and subsidies. In fact in </a:t>
            </a:r>
            <a:r>
              <a:rPr lang="en-US" dirty="0" smtClean="0"/>
              <a:t>2014</a:t>
            </a:r>
            <a:r>
              <a:rPr lang="en-US" dirty="0" smtClean="0"/>
              <a:t>, in Italy </a:t>
            </a:r>
            <a:r>
              <a:rPr lang="en-US" dirty="0" smtClean="0"/>
              <a:t>the </a:t>
            </a:r>
            <a:r>
              <a:rPr lang="en-US" dirty="0" smtClean="0"/>
              <a:t>systems </a:t>
            </a:r>
            <a:r>
              <a:rPr lang="en-US" dirty="0" smtClean="0"/>
              <a:t>powered by renewable sources </a:t>
            </a:r>
            <a:r>
              <a:rPr lang="en-US" dirty="0" smtClean="0"/>
              <a:t>reached </a:t>
            </a:r>
            <a:r>
              <a:rPr lang="en-US" dirty="0" smtClean="0"/>
              <a:t>656,000 units with a total installed capacity to 50,595 MW (</a:t>
            </a:r>
            <a:r>
              <a:rPr lang="en-US" b="1" dirty="0" smtClean="0"/>
              <a:t>Mega</a:t>
            </a:r>
            <a:r>
              <a:rPr lang="en-US" dirty="0" smtClean="0"/>
              <a:t> is a unit prefix in metric systems of units denoting a factor of one million 10</a:t>
            </a:r>
            <a:r>
              <a:rPr lang="en-US" baseline="30000" dirty="0" smtClean="0"/>
              <a:t>6</a:t>
            </a:r>
            <a:r>
              <a:rPr lang="en-US" dirty="0" smtClean="0"/>
              <a:t> or 1000000) .</a:t>
            </a:r>
            <a:endParaRPr lang="pt-BR" dirty="0" smtClean="0"/>
          </a:p>
          <a:p>
            <a:endParaRPr lang="pt-BR" dirty="0"/>
          </a:p>
        </p:txBody>
      </p:sp>
      <p:sp>
        <p:nvSpPr>
          <p:cNvPr id="4" name="Botão de ação: Avançar ou Próximo 3">
            <a:hlinkClick r:id="" action="ppaction://hlinkshowjump?jump=nextslide" highlightClick="1"/>
          </p:cNvPr>
          <p:cNvSpPr/>
          <p:nvPr/>
        </p:nvSpPr>
        <p:spPr>
          <a:xfrm>
            <a:off x="7884368" y="6453336"/>
            <a:ext cx="648072"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otão de ação: Voltar ou Anterior 4">
            <a:hlinkClick r:id="" action="ppaction://hlinkshowjump?jump=previousslide" highlightClick="1"/>
          </p:cNvPr>
          <p:cNvSpPr/>
          <p:nvPr/>
        </p:nvSpPr>
        <p:spPr>
          <a:xfrm>
            <a:off x="6948264" y="6453336"/>
            <a:ext cx="648072"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Início 5">
            <a:hlinkClick r:id="" action="ppaction://hlinkshowjump?jump=firstslide" highlightClick="1"/>
          </p:cNvPr>
          <p:cNvSpPr/>
          <p:nvPr/>
        </p:nvSpPr>
        <p:spPr>
          <a:xfrm>
            <a:off x="251520" y="6381328"/>
            <a:ext cx="648072"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Personalizar 6">
            <a:hlinkClick r:id="rId2" action="ppaction://hlinksldjump" highlightClick="1"/>
          </p:cNvPr>
          <p:cNvSpPr/>
          <p:nvPr/>
        </p:nvSpPr>
        <p:spPr>
          <a:xfrm>
            <a:off x="1259632" y="6381328"/>
            <a:ext cx="720080"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it-IT" sz="4000" dirty="0" smtClean="0">
                <a:latin typeface="AirbusDisp2" pitchFamily="2" charset="0"/>
              </a:rPr>
              <a:t>c</a:t>
            </a:r>
            <a:r>
              <a:rPr lang="it-IT" dirty="0" smtClean="0">
                <a:latin typeface="AirbusDisp2" pitchFamily="2" charset="0"/>
              </a:rPr>
              <a:t>ontents</a:t>
            </a:r>
            <a:endParaRPr lang="pt-BR" dirty="0">
              <a:latin typeface="AirbusDisp2" pitchFamily="2" charset="0"/>
            </a:endParaRPr>
          </a:p>
        </p:txBody>
      </p:sp>
      <p:sp>
        <p:nvSpPr>
          <p:cNvPr id="3" name="Espaço Reservado para Conteúdo 2"/>
          <p:cNvSpPr>
            <a:spLocks noGrp="1"/>
          </p:cNvSpPr>
          <p:nvPr>
            <p:ph sz="quarter" idx="1"/>
          </p:nvPr>
        </p:nvSpPr>
        <p:spPr/>
        <p:txBody>
          <a:bodyPr/>
          <a:lstStyle/>
          <a:p>
            <a:pPr>
              <a:buClr>
                <a:srgbClr val="92D050"/>
              </a:buClr>
            </a:pPr>
            <a:r>
              <a:rPr lang="it-IT" dirty="0" smtClean="0">
                <a:hlinkClick r:id="rId3" action="ppaction://hlinksldjump"/>
              </a:rPr>
              <a:t>Installed capacity of system using renewable sources</a:t>
            </a:r>
            <a:endParaRPr lang="it-IT" dirty="0" smtClean="0"/>
          </a:p>
          <a:p>
            <a:pPr>
              <a:buClr>
                <a:srgbClr val="92D050"/>
              </a:buClr>
            </a:pPr>
            <a:r>
              <a:rPr lang="it-IT" dirty="0" smtClean="0">
                <a:hlinkClick r:id="rId4" action="ppaction://hlinksldjump"/>
              </a:rPr>
              <a:t>Production of eletricity </a:t>
            </a:r>
            <a:endParaRPr lang="it-IT" dirty="0" smtClean="0"/>
          </a:p>
          <a:p>
            <a:pPr>
              <a:buClr>
                <a:srgbClr val="92D050"/>
              </a:buClr>
            </a:pPr>
            <a:r>
              <a:rPr lang="it-IT" dirty="0" smtClean="0">
                <a:hlinkClick r:id="rId5" action="ppaction://hlinksldjump"/>
              </a:rPr>
              <a:t>The evolution of renewable sources</a:t>
            </a:r>
            <a:endParaRPr lang="it-IT" dirty="0" smtClean="0"/>
          </a:p>
          <a:p>
            <a:pPr>
              <a:buClr>
                <a:srgbClr val="92D050"/>
              </a:buClr>
            </a:pPr>
            <a:r>
              <a:rPr lang="en-US" b="1" i="1" dirty="0" smtClean="0">
                <a:hlinkClick r:id="rId6" action="ppaction://hlinksldjump"/>
              </a:rPr>
              <a:t>Solar PV</a:t>
            </a:r>
            <a:endParaRPr lang="en-US" b="1" i="1" dirty="0" smtClean="0"/>
          </a:p>
          <a:p>
            <a:pPr>
              <a:buClr>
                <a:srgbClr val="92D050"/>
              </a:buClr>
            </a:pPr>
            <a:r>
              <a:rPr lang="en-US" b="1" i="1" dirty="0" smtClean="0">
                <a:hlinkClick r:id="rId7" action="ppaction://hlinksldjump"/>
              </a:rPr>
              <a:t>Wind</a:t>
            </a:r>
            <a:endParaRPr lang="en-US" b="1" i="1" dirty="0" smtClean="0"/>
          </a:p>
          <a:p>
            <a:pPr>
              <a:buClr>
                <a:srgbClr val="92D050"/>
              </a:buClr>
            </a:pPr>
            <a:r>
              <a:rPr lang="en-US" b="1" i="1" dirty="0" smtClean="0">
                <a:hlinkClick r:id="rId8" action="ppaction://hlinksldjump"/>
              </a:rPr>
              <a:t>Hydropower</a:t>
            </a:r>
            <a:endParaRPr lang="en-US" b="1" i="1" dirty="0" smtClean="0"/>
          </a:p>
          <a:p>
            <a:pPr>
              <a:buClr>
                <a:srgbClr val="92D050"/>
              </a:buClr>
            </a:pPr>
            <a:r>
              <a:rPr lang="en-US" b="1" i="1" dirty="0" smtClean="0">
                <a:hlinkClick r:id="rId9" action="ppaction://hlinksldjump"/>
              </a:rPr>
              <a:t>Bioenergy</a:t>
            </a:r>
            <a:endParaRPr lang="en-US" b="1" i="1" dirty="0" smtClean="0"/>
          </a:p>
          <a:p>
            <a:pPr>
              <a:buClr>
                <a:srgbClr val="92D050"/>
              </a:buClr>
            </a:pPr>
            <a:r>
              <a:rPr lang="en-US" b="1" i="1" dirty="0" smtClean="0">
                <a:hlinkClick r:id="rId10" action="ppaction://hlinksldjump"/>
              </a:rPr>
              <a:t>Geothermal</a:t>
            </a:r>
            <a:endParaRPr lang="it-IT" dirty="0" smtClean="0"/>
          </a:p>
          <a:p>
            <a:endParaRPr lang="it-IT" dirty="0" smtClean="0"/>
          </a:p>
          <a:p>
            <a:endParaRPr lang="it-IT" dirty="0" smtClean="0"/>
          </a:p>
        </p:txBody>
      </p:sp>
      <p:sp>
        <p:nvSpPr>
          <p:cNvPr id="4" name="Botão de ação: Voltar ou Anterior 3">
            <a:hlinkClick r:id="" action="ppaction://hlinkshowjump?jump=previousslide" highlightClick="1"/>
          </p:cNvPr>
          <p:cNvSpPr/>
          <p:nvPr/>
        </p:nvSpPr>
        <p:spPr>
          <a:xfrm>
            <a:off x="6516216" y="6453336"/>
            <a:ext cx="648072"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otão de ação: Avançar ou Próximo 4">
            <a:hlinkClick r:id="" action="ppaction://hlinkshowjump?jump=nextslide" highlightClick="1"/>
          </p:cNvPr>
          <p:cNvSpPr/>
          <p:nvPr/>
        </p:nvSpPr>
        <p:spPr>
          <a:xfrm>
            <a:off x="7380312" y="6453336"/>
            <a:ext cx="720080"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Início 5">
            <a:hlinkClick r:id="" action="ppaction://hlinkshowjump?jump=firstslide" highlightClick="1"/>
          </p:cNvPr>
          <p:cNvSpPr/>
          <p:nvPr/>
        </p:nvSpPr>
        <p:spPr>
          <a:xfrm>
            <a:off x="323528" y="6381328"/>
            <a:ext cx="576064"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latin typeface="AirbusISIS" pitchFamily="2" charset="0"/>
              </a:rPr>
              <a:t>Installed capacity in Italy </a:t>
            </a:r>
            <a:endParaRPr lang="pt-BR" dirty="0">
              <a:latin typeface="AirbusISIS" pitchFamily="2" charset="0"/>
            </a:endParaRPr>
          </a:p>
        </p:txBody>
      </p:sp>
      <p:sp>
        <p:nvSpPr>
          <p:cNvPr id="3" name="Espaço Reservado para Conteúdo 2"/>
          <p:cNvSpPr>
            <a:spLocks noGrp="1"/>
          </p:cNvSpPr>
          <p:nvPr>
            <p:ph sz="quarter" idx="1"/>
          </p:nvPr>
        </p:nvSpPr>
        <p:spPr/>
        <p:txBody>
          <a:bodyPr>
            <a:normAutofit/>
          </a:bodyPr>
          <a:lstStyle/>
          <a:p>
            <a:pPr>
              <a:buClr>
                <a:srgbClr val="92D050"/>
              </a:buClr>
            </a:pPr>
            <a:r>
              <a:rPr lang="en-US" dirty="0" smtClean="0"/>
              <a:t>Between 2001 and 2014</a:t>
            </a:r>
            <a:r>
              <a:rPr lang="en-US" dirty="0" smtClean="0"/>
              <a:t>, the </a:t>
            </a:r>
            <a:r>
              <a:rPr lang="en-US" dirty="0" smtClean="0"/>
              <a:t>gross efficient installed capacity in Italy went from 18,724 MW to 50,595 MW, an increase of 31,871 MW </a:t>
            </a:r>
            <a:r>
              <a:rPr lang="en-US" dirty="0" smtClean="0"/>
              <a:t>with</a:t>
            </a:r>
            <a:r>
              <a:rPr lang="en-US" dirty="0" smtClean="0"/>
              <a:t> </a:t>
            </a:r>
            <a:r>
              <a:rPr lang="en-US" dirty="0" smtClean="0"/>
              <a:t>an </a:t>
            </a:r>
            <a:r>
              <a:rPr lang="en-US" dirty="0" smtClean="0"/>
              <a:t>annual growth average </a:t>
            </a:r>
            <a:r>
              <a:rPr lang="en-US" dirty="0" smtClean="0"/>
              <a:t>rate of </a:t>
            </a:r>
            <a:r>
              <a:rPr lang="en-US" dirty="0" smtClean="0"/>
              <a:t>7.9</a:t>
            </a:r>
            <a:r>
              <a:rPr lang="en-US" dirty="0" smtClean="0"/>
              <a:t>% </a:t>
            </a:r>
            <a:r>
              <a:rPr lang="en-US" dirty="0" smtClean="0"/>
              <a:t>total </a:t>
            </a:r>
            <a:r>
              <a:rPr lang="en-US" dirty="0" smtClean="0"/>
              <a:t>capacity. However </a:t>
            </a:r>
            <a:r>
              <a:rPr lang="en-US" dirty="0" smtClean="0"/>
              <a:t>t</a:t>
            </a:r>
            <a:r>
              <a:rPr lang="en-US" dirty="0" smtClean="0"/>
              <a:t>he </a:t>
            </a:r>
            <a:r>
              <a:rPr lang="en-US" dirty="0" smtClean="0"/>
              <a:t>years with the highest capacity increases were 2011 and 2012. This growth is mainly </a:t>
            </a:r>
            <a:r>
              <a:rPr lang="en-US" dirty="0" smtClean="0"/>
              <a:t>due to:</a:t>
            </a:r>
          </a:p>
          <a:p>
            <a:pPr>
              <a:buClr>
                <a:srgbClr val="92D050"/>
              </a:buClr>
            </a:pPr>
            <a:r>
              <a:rPr lang="en-US" dirty="0" smtClean="0"/>
              <a:t>  </a:t>
            </a:r>
            <a:r>
              <a:rPr lang="en-US" dirty="0" smtClean="0"/>
              <a:t>new wind farms ( +33.3% in the number of systems and +1.7% in installed capacity) and </a:t>
            </a:r>
            <a:endParaRPr lang="en-US" dirty="0" smtClean="0"/>
          </a:p>
          <a:p>
            <a:pPr>
              <a:buClr>
                <a:srgbClr val="92D050"/>
              </a:buClr>
            </a:pPr>
            <a:r>
              <a:rPr lang="en-US" dirty="0" smtClean="0"/>
              <a:t> </a:t>
            </a:r>
            <a:r>
              <a:rPr lang="en-US" dirty="0" smtClean="0"/>
              <a:t>photovoltaic systems (+8.7% in the number of systems and +2.3% in installed capacity).</a:t>
            </a:r>
            <a:endParaRPr lang="pt-BR" dirty="0" smtClean="0"/>
          </a:p>
          <a:p>
            <a:endParaRPr lang="pt-BR" dirty="0"/>
          </a:p>
        </p:txBody>
      </p:sp>
      <p:sp>
        <p:nvSpPr>
          <p:cNvPr id="4" name="Botão de ação: Voltar ou Anterior 3">
            <a:hlinkClick r:id="" action="ppaction://hlinkshowjump?jump=previousslide" highlightClick="1"/>
          </p:cNvPr>
          <p:cNvSpPr/>
          <p:nvPr/>
        </p:nvSpPr>
        <p:spPr>
          <a:xfrm>
            <a:off x="7020272" y="6453336"/>
            <a:ext cx="648072"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otão de ação: Avançar ou Próximo 4">
            <a:hlinkClick r:id="" action="ppaction://hlinkshowjump?jump=nextslide" highlightClick="1"/>
          </p:cNvPr>
          <p:cNvSpPr/>
          <p:nvPr/>
        </p:nvSpPr>
        <p:spPr>
          <a:xfrm>
            <a:off x="7812360" y="6453336"/>
            <a:ext cx="648072"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Início 5">
            <a:hlinkClick r:id="" action="ppaction://hlinkshowjump?jump=firstslide" highlightClick="1"/>
          </p:cNvPr>
          <p:cNvSpPr/>
          <p:nvPr/>
        </p:nvSpPr>
        <p:spPr>
          <a:xfrm>
            <a:off x="323528" y="6381328"/>
            <a:ext cx="576064"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Botão de ação: Personalizar 6">
            <a:hlinkClick r:id="rId2" action="ppaction://hlinksldjump" highlightClick="1"/>
          </p:cNvPr>
          <p:cNvSpPr/>
          <p:nvPr/>
        </p:nvSpPr>
        <p:spPr>
          <a:xfrm>
            <a:off x="1259632" y="6381328"/>
            <a:ext cx="576064"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Users\FirstOfficeGustavoM\Desktop\Installed_capacity_Italy.jpg"/>
          <p:cNvPicPr>
            <a:picLocks noGrp="1"/>
          </p:cNvPicPr>
          <p:nvPr>
            <p:ph sz="quarter" idx="4294967295"/>
          </p:nvPr>
        </p:nvPicPr>
        <p:blipFill>
          <a:blip r:embed="rId2" cstate="print"/>
          <a:srcRect/>
          <a:stretch>
            <a:fillRect/>
          </a:stretch>
        </p:blipFill>
        <p:spPr bwMode="auto">
          <a:xfrm>
            <a:off x="467544" y="1196752"/>
            <a:ext cx="8174806" cy="4104705"/>
          </a:xfrm>
          <a:prstGeom prst="rect">
            <a:avLst/>
          </a:prstGeom>
          <a:noFill/>
          <a:ln w="9525">
            <a:noFill/>
            <a:miter lim="800000"/>
            <a:headEnd/>
            <a:tailEnd/>
          </a:ln>
        </p:spPr>
      </p:pic>
      <p:sp>
        <p:nvSpPr>
          <p:cNvPr id="5" name="Botão de ação: Voltar ou Anterior 4">
            <a:hlinkClick r:id="" action="ppaction://hlinkshowjump?jump=previousslide" highlightClick="1"/>
          </p:cNvPr>
          <p:cNvSpPr/>
          <p:nvPr/>
        </p:nvSpPr>
        <p:spPr>
          <a:xfrm>
            <a:off x="6948264" y="6381328"/>
            <a:ext cx="648072" cy="288032"/>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Avançar ou Próximo 5">
            <a:hlinkClick r:id="" action="ppaction://hlinkshowjump?jump=nextslide" highlightClick="1"/>
          </p:cNvPr>
          <p:cNvSpPr/>
          <p:nvPr/>
        </p:nvSpPr>
        <p:spPr>
          <a:xfrm>
            <a:off x="7740352" y="6381328"/>
            <a:ext cx="720080" cy="288032"/>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Início 6">
            <a:hlinkClick r:id="" action="ppaction://hlinkshowjump?jump=firstslide" highlightClick="1"/>
          </p:cNvPr>
          <p:cNvSpPr/>
          <p:nvPr/>
        </p:nvSpPr>
        <p:spPr>
          <a:xfrm>
            <a:off x="467544" y="6381328"/>
            <a:ext cx="576064"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Botão de ação: Personalizar 7">
            <a:hlinkClick r:id="rId3" action="ppaction://hlinksldjump" highlightClick="1"/>
          </p:cNvPr>
          <p:cNvSpPr/>
          <p:nvPr/>
        </p:nvSpPr>
        <p:spPr>
          <a:xfrm>
            <a:off x="1691680" y="6381328"/>
            <a:ext cx="648072"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534400" cy="896144"/>
          </a:xfrm>
        </p:spPr>
        <p:txBody>
          <a:bodyPr>
            <a:normAutofit/>
          </a:bodyPr>
          <a:lstStyle/>
          <a:p>
            <a:r>
              <a:rPr lang="it-IT" dirty="0" smtClean="0">
                <a:latin typeface="AirbusISIS" pitchFamily="2" charset="0"/>
              </a:rPr>
              <a:t>Production of energy from renewable sources</a:t>
            </a:r>
            <a:endParaRPr lang="pt-BR" dirty="0">
              <a:latin typeface="AirbusISIS" pitchFamily="2" charset="0"/>
            </a:endParaRPr>
          </a:p>
        </p:txBody>
      </p:sp>
      <p:sp>
        <p:nvSpPr>
          <p:cNvPr id="3" name="Espaço Reservado para Conteúdo 2"/>
          <p:cNvSpPr>
            <a:spLocks noGrp="1"/>
          </p:cNvSpPr>
          <p:nvPr>
            <p:ph sz="quarter" idx="1"/>
          </p:nvPr>
        </p:nvSpPr>
        <p:spPr/>
        <p:txBody>
          <a:bodyPr>
            <a:normAutofit fontScale="92500" lnSpcReduction="10000"/>
          </a:bodyPr>
          <a:lstStyle/>
          <a:p>
            <a:pPr>
              <a:buClr>
                <a:srgbClr val="92D050"/>
              </a:buClr>
            </a:pPr>
            <a:r>
              <a:rPr lang="en-US" dirty="0" smtClean="0"/>
              <a:t>Since </a:t>
            </a:r>
            <a:r>
              <a:rPr lang="en-US" dirty="0" smtClean="0"/>
              <a:t>2008</a:t>
            </a:r>
            <a:r>
              <a:rPr lang="en-US" dirty="0" smtClean="0"/>
              <a:t> </a:t>
            </a:r>
            <a:r>
              <a:rPr lang="en-US" dirty="0" smtClean="0"/>
              <a:t>the </a:t>
            </a:r>
            <a:r>
              <a:rPr lang="en-US" dirty="0" smtClean="0"/>
              <a:t>production  </a:t>
            </a:r>
            <a:r>
              <a:rPr lang="en-US" dirty="0" smtClean="0"/>
              <a:t>renewable sources has </a:t>
            </a:r>
            <a:r>
              <a:rPr lang="en-US" dirty="0" smtClean="0"/>
              <a:t>been setting year by each  </a:t>
            </a:r>
            <a:r>
              <a:rPr lang="en-US" dirty="0" smtClean="0"/>
              <a:t>new records. In 2014, it reached a new record level of 120,679 GWh. Hydropower represented the source that provided the greatest contribution to the production of electricity: with 58,545 GWh it accounted for 48% of the total production from renewable sources, setting a production record. While up to 2008 the trend of electricity generated from renewable sources was mainly driven by the hydro source, in recent years the importance of “new renewables” (solar, wind and bioenergy) has increased, which in 2014 accounted for 52% of national electricity production from renewable sources.</a:t>
            </a:r>
            <a:endParaRPr lang="pt-BR" dirty="0" smtClean="0"/>
          </a:p>
          <a:p>
            <a:endParaRPr lang="pt-BR" dirty="0"/>
          </a:p>
        </p:txBody>
      </p:sp>
      <p:sp>
        <p:nvSpPr>
          <p:cNvPr id="4" name="Botão de ação: Voltar ou Anterior 3">
            <a:hlinkClick r:id="" action="ppaction://hlinkshowjump?jump=previousslide" highlightClick="1"/>
          </p:cNvPr>
          <p:cNvSpPr/>
          <p:nvPr/>
        </p:nvSpPr>
        <p:spPr>
          <a:xfrm>
            <a:off x="6804248" y="6453336"/>
            <a:ext cx="648072"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otão de ação: Avançar ou Próximo 4">
            <a:hlinkClick r:id="" action="ppaction://hlinkshowjump?jump=nextslide" highlightClick="1"/>
          </p:cNvPr>
          <p:cNvSpPr/>
          <p:nvPr/>
        </p:nvSpPr>
        <p:spPr>
          <a:xfrm>
            <a:off x="7596336" y="6453336"/>
            <a:ext cx="648072"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Início 5">
            <a:hlinkClick r:id="" action="ppaction://hlinkshowjump?jump=firstslide" highlightClick="1"/>
          </p:cNvPr>
          <p:cNvSpPr/>
          <p:nvPr/>
        </p:nvSpPr>
        <p:spPr>
          <a:xfrm>
            <a:off x="323528" y="6381328"/>
            <a:ext cx="576064"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Personalizar 6">
            <a:hlinkClick r:id="rId2" action="ppaction://hlinksldjump" highlightClick="1"/>
          </p:cNvPr>
          <p:cNvSpPr/>
          <p:nvPr/>
        </p:nvSpPr>
        <p:spPr>
          <a:xfrm>
            <a:off x="1403648" y="6381328"/>
            <a:ext cx="648072"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Users\FirstOfficeGustavoM\Desktop\Electricity_from_renewable_italy_2014.jpg"/>
          <p:cNvPicPr>
            <a:picLocks noGrp="1"/>
          </p:cNvPicPr>
          <p:nvPr>
            <p:ph sz="quarter" idx="4294967295"/>
          </p:nvPr>
        </p:nvPicPr>
        <p:blipFill>
          <a:blip r:embed="rId2" cstate="print"/>
          <a:srcRect/>
          <a:stretch>
            <a:fillRect/>
          </a:stretch>
        </p:blipFill>
        <p:spPr bwMode="auto">
          <a:xfrm>
            <a:off x="395536" y="548680"/>
            <a:ext cx="8352929" cy="5256584"/>
          </a:xfrm>
          <a:prstGeom prst="rect">
            <a:avLst/>
          </a:prstGeom>
          <a:noFill/>
          <a:ln w="9525">
            <a:noFill/>
            <a:miter lim="800000"/>
            <a:headEnd/>
            <a:tailEnd/>
          </a:ln>
        </p:spPr>
      </p:pic>
      <p:sp>
        <p:nvSpPr>
          <p:cNvPr id="5" name="Botão de ação: Voltar ou Anterior 4">
            <a:hlinkClick r:id="" action="ppaction://hlinkshowjump?jump=previousslide" highlightClick="1"/>
          </p:cNvPr>
          <p:cNvSpPr/>
          <p:nvPr/>
        </p:nvSpPr>
        <p:spPr>
          <a:xfrm>
            <a:off x="6804248" y="6453336"/>
            <a:ext cx="648072"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Avançar ou Próximo 5">
            <a:hlinkClick r:id="" action="ppaction://hlinkshowjump?jump=nextslide" highlightClick="1"/>
          </p:cNvPr>
          <p:cNvSpPr/>
          <p:nvPr/>
        </p:nvSpPr>
        <p:spPr>
          <a:xfrm>
            <a:off x="7596336" y="6453336"/>
            <a:ext cx="648072"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Início 6">
            <a:hlinkClick r:id="" action="ppaction://hlinkshowjump?jump=firstslide" highlightClick="1"/>
          </p:cNvPr>
          <p:cNvSpPr/>
          <p:nvPr/>
        </p:nvSpPr>
        <p:spPr>
          <a:xfrm>
            <a:off x="539552" y="6381328"/>
            <a:ext cx="648072"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Botão de ação: Personalizar 7">
            <a:hlinkClick r:id="rId3" action="ppaction://hlinksldjump" highlightClick="1"/>
          </p:cNvPr>
          <p:cNvSpPr/>
          <p:nvPr/>
        </p:nvSpPr>
        <p:spPr>
          <a:xfrm>
            <a:off x="1691680" y="6381328"/>
            <a:ext cx="576064"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Electricity_from_renewable_italy"/>
          <p:cNvPicPr/>
          <p:nvPr/>
        </p:nvPicPr>
        <p:blipFill>
          <a:blip r:embed="rId2" cstate="print"/>
          <a:srcRect/>
          <a:stretch>
            <a:fillRect/>
          </a:stretch>
        </p:blipFill>
        <p:spPr bwMode="auto">
          <a:xfrm>
            <a:off x="2627784" y="3284984"/>
            <a:ext cx="6264696" cy="2940963"/>
          </a:xfrm>
          <a:prstGeom prst="rect">
            <a:avLst/>
          </a:prstGeom>
          <a:noFill/>
          <a:ln w="9525">
            <a:noFill/>
            <a:miter lim="800000"/>
            <a:headEnd/>
            <a:tailEnd/>
          </a:ln>
        </p:spPr>
      </p:pic>
      <p:sp>
        <p:nvSpPr>
          <p:cNvPr id="2" name="Título 1"/>
          <p:cNvSpPr>
            <a:spLocks noGrp="1"/>
          </p:cNvSpPr>
          <p:nvPr>
            <p:ph type="title"/>
          </p:nvPr>
        </p:nvSpPr>
        <p:spPr/>
        <p:txBody>
          <a:bodyPr>
            <a:normAutofit/>
          </a:bodyPr>
          <a:lstStyle/>
          <a:p>
            <a:r>
              <a:rPr lang="it-IT" dirty="0" smtClean="0">
                <a:latin typeface="AirbusISIS" pitchFamily="2" charset="0"/>
              </a:rPr>
              <a:t>The evolution</a:t>
            </a:r>
            <a:endParaRPr lang="pt-BR" dirty="0">
              <a:latin typeface="AirbusISIS" pitchFamily="2" charset="0"/>
            </a:endParaRPr>
          </a:p>
        </p:txBody>
      </p:sp>
      <p:sp>
        <p:nvSpPr>
          <p:cNvPr id="3" name="Espaço Reservado para Conteúdo 2"/>
          <p:cNvSpPr>
            <a:spLocks noGrp="1"/>
          </p:cNvSpPr>
          <p:nvPr>
            <p:ph sz="quarter" idx="1"/>
          </p:nvPr>
        </p:nvSpPr>
        <p:spPr/>
        <p:txBody>
          <a:bodyPr/>
          <a:lstStyle/>
          <a:p>
            <a:pPr>
              <a:buClr>
                <a:srgbClr val="92D050"/>
              </a:buClr>
            </a:pPr>
            <a:r>
              <a:rPr lang="en-US" dirty="0" smtClean="0"/>
              <a:t>This chart makes you </a:t>
            </a:r>
            <a:r>
              <a:rPr lang="en-US" dirty="0" smtClean="0"/>
              <a:t>better appreciate the evolution of wind, solar, geothermal and biomass sources in the decade from 2004 to </a:t>
            </a:r>
            <a:r>
              <a:rPr lang="en-US" dirty="0" smtClean="0"/>
              <a:t>2014</a:t>
            </a:r>
            <a:r>
              <a:rPr lang="en-US" dirty="0" smtClean="0"/>
              <a:t>.However, in Italy</a:t>
            </a:r>
            <a:r>
              <a:rPr lang="en-US" dirty="0" smtClean="0"/>
              <a:t> the energy </a:t>
            </a:r>
            <a:r>
              <a:rPr lang="en-US" dirty="0" smtClean="0"/>
              <a:t>production from renewable sources </a:t>
            </a:r>
            <a:r>
              <a:rPr lang="en-US" dirty="0" smtClean="0"/>
              <a:t> </a:t>
            </a:r>
            <a:r>
              <a:rPr lang="en-US" dirty="0" smtClean="0"/>
              <a:t>does not include hydropower.</a:t>
            </a:r>
            <a:endParaRPr lang="pt-BR" dirty="0" smtClean="0"/>
          </a:p>
          <a:p>
            <a:endParaRPr lang="pt-BR" dirty="0"/>
          </a:p>
        </p:txBody>
      </p:sp>
      <p:sp>
        <p:nvSpPr>
          <p:cNvPr id="5" name="Botão de ação: Voltar ou Anterior 4">
            <a:hlinkClick r:id="" action="ppaction://hlinkshowjump?jump=previousslide" highlightClick="1"/>
          </p:cNvPr>
          <p:cNvSpPr/>
          <p:nvPr/>
        </p:nvSpPr>
        <p:spPr>
          <a:xfrm>
            <a:off x="7092280" y="6453336"/>
            <a:ext cx="576064"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Avançar ou Próximo 5">
            <a:hlinkClick r:id="" action="ppaction://hlinkshowjump?jump=nextslide" highlightClick="1"/>
          </p:cNvPr>
          <p:cNvSpPr/>
          <p:nvPr/>
        </p:nvSpPr>
        <p:spPr>
          <a:xfrm>
            <a:off x="7884368" y="6453336"/>
            <a:ext cx="576064"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Início 6">
            <a:hlinkClick r:id="" action="ppaction://hlinkshowjump?jump=firstslide" highlightClick="1"/>
          </p:cNvPr>
          <p:cNvSpPr/>
          <p:nvPr/>
        </p:nvSpPr>
        <p:spPr>
          <a:xfrm>
            <a:off x="611560" y="6381328"/>
            <a:ext cx="576064"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Botão de ação: Personalizar 7">
            <a:hlinkClick r:id="rId3" action="ppaction://hlinksldjump" highlightClick="1"/>
          </p:cNvPr>
          <p:cNvSpPr/>
          <p:nvPr/>
        </p:nvSpPr>
        <p:spPr>
          <a:xfrm>
            <a:off x="1403648" y="6381328"/>
            <a:ext cx="648072"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irstOfficeGustavoM\Desktop\solar-energy-e1456318146687.png"/>
          <p:cNvPicPr>
            <a:picLocks noChangeAspect="1" noChangeArrowheads="1"/>
          </p:cNvPicPr>
          <p:nvPr/>
        </p:nvPicPr>
        <p:blipFill>
          <a:blip r:embed="rId2" cstate="print">
            <a:lum bright="20000"/>
          </a:blip>
          <a:srcRect/>
          <a:stretch>
            <a:fillRect/>
          </a:stretch>
        </p:blipFill>
        <p:spPr bwMode="auto">
          <a:xfrm>
            <a:off x="0" y="10338"/>
            <a:ext cx="9144000" cy="6089904"/>
          </a:xfrm>
          <a:prstGeom prst="rect">
            <a:avLst/>
          </a:prstGeom>
          <a:ln>
            <a:noFill/>
          </a:ln>
          <a:effectLst>
            <a:glow rad="101600">
              <a:schemeClr val="accent3">
                <a:satMod val="175000"/>
                <a:alpha val="40000"/>
              </a:schemeClr>
            </a:glow>
            <a:softEdge rad="112500"/>
          </a:effectLst>
        </p:spPr>
      </p:pic>
      <p:sp>
        <p:nvSpPr>
          <p:cNvPr id="2" name="Título 1"/>
          <p:cNvSpPr>
            <a:spLocks noGrp="1"/>
          </p:cNvSpPr>
          <p:nvPr>
            <p:ph type="title" idx="4294967295"/>
          </p:nvPr>
        </p:nvSpPr>
        <p:spPr>
          <a:xfrm>
            <a:off x="0" y="228600"/>
            <a:ext cx="8534400" cy="758825"/>
          </a:xfrm>
        </p:spPr>
        <p:txBody>
          <a:bodyPr/>
          <a:lstStyle/>
          <a:p>
            <a:r>
              <a:rPr lang="it-IT" dirty="0" smtClean="0">
                <a:latin typeface="AirbusISIS" pitchFamily="2" charset="0"/>
              </a:rPr>
              <a:t>Solar PV</a:t>
            </a:r>
            <a:endParaRPr lang="pt-BR" dirty="0">
              <a:latin typeface="AirbusISIS" pitchFamily="2" charset="0"/>
            </a:endParaRPr>
          </a:p>
        </p:txBody>
      </p:sp>
      <p:sp>
        <p:nvSpPr>
          <p:cNvPr id="3" name="Espaço Reservado para Conteúdo 2"/>
          <p:cNvSpPr>
            <a:spLocks noGrp="1"/>
          </p:cNvSpPr>
          <p:nvPr>
            <p:ph sz="quarter" idx="4294967295"/>
          </p:nvPr>
        </p:nvSpPr>
        <p:spPr>
          <a:xfrm>
            <a:off x="323528" y="1556792"/>
            <a:ext cx="8504238" cy="4572000"/>
          </a:xfrm>
        </p:spPr>
        <p:txBody>
          <a:bodyPr/>
          <a:lstStyle/>
          <a:p>
            <a:pPr>
              <a:buClr>
                <a:srgbClr val="92D050"/>
              </a:buClr>
            </a:pPr>
            <a:r>
              <a:rPr lang="en-US" dirty="0" smtClean="0"/>
              <a:t>Solar PV systems in Italy in 2014 generated 24,676 GWh of electricity, covering 7.8 % of the country’s electricity mix, according to Terna, Italy's electricity transmission grid operator. That total is significantly higher than the previous </a:t>
            </a:r>
            <a:r>
              <a:rPr lang="en-US" dirty="0" smtClean="0"/>
              <a:t>year one, </a:t>
            </a:r>
            <a:r>
              <a:rPr lang="en-US" dirty="0" smtClean="0"/>
              <a:t>when PV systems in Italy had </a:t>
            </a:r>
            <a:r>
              <a:rPr lang="en-US" dirty="0" smtClean="0"/>
              <a:t>only </a:t>
            </a:r>
            <a:r>
              <a:rPr lang="en-US" dirty="0" smtClean="0"/>
              <a:t>generated the 21,838 </a:t>
            </a:r>
            <a:r>
              <a:rPr lang="en-US" dirty="0" smtClean="0"/>
              <a:t>GWh of electricity or </a:t>
            </a:r>
            <a:r>
              <a:rPr lang="en-US" dirty="0" smtClean="0"/>
              <a:t>the 7</a:t>
            </a:r>
            <a:r>
              <a:rPr lang="en-US" dirty="0" smtClean="0"/>
              <a:t>% of Italy’s electricity mix. So, in clear GWh numbers, Italy’s electricity generation from PV in 2014 increased by 13 percent compared to 2013</a:t>
            </a:r>
            <a:endParaRPr lang="pt-BR" dirty="0" smtClean="0"/>
          </a:p>
          <a:p>
            <a:endParaRPr lang="pt-BR" dirty="0"/>
          </a:p>
        </p:txBody>
      </p:sp>
      <p:sp>
        <p:nvSpPr>
          <p:cNvPr id="4" name="Botão de ação: Avançar ou Próximo 3">
            <a:hlinkClick r:id="" action="ppaction://hlinkshowjump?jump=nextslide" highlightClick="1"/>
          </p:cNvPr>
          <p:cNvSpPr/>
          <p:nvPr/>
        </p:nvSpPr>
        <p:spPr>
          <a:xfrm>
            <a:off x="7884368" y="6453336"/>
            <a:ext cx="648072" cy="216024"/>
          </a:xfrm>
          <a:prstGeom prst="actionButtonForwardNex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Botão de ação: Voltar ou Anterior 4">
            <a:hlinkClick r:id="" action="ppaction://hlinkshowjump?jump=previousslide" highlightClick="1"/>
          </p:cNvPr>
          <p:cNvSpPr/>
          <p:nvPr/>
        </p:nvSpPr>
        <p:spPr>
          <a:xfrm>
            <a:off x="7092280" y="6453336"/>
            <a:ext cx="648072" cy="216024"/>
          </a:xfrm>
          <a:prstGeom prst="actionButtonBackPrevio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Botão de ação: Início 5">
            <a:hlinkClick r:id="" action="ppaction://hlinkshowjump?jump=firstslide" highlightClick="1"/>
          </p:cNvPr>
          <p:cNvSpPr/>
          <p:nvPr/>
        </p:nvSpPr>
        <p:spPr>
          <a:xfrm>
            <a:off x="395536" y="6381328"/>
            <a:ext cx="576064" cy="288032"/>
          </a:xfrm>
          <a:prstGeom prst="actionButtonHo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Botão de ação: Personalizar 6">
            <a:hlinkClick r:id="rId3" action="ppaction://hlinksldjump" highlightClick="1"/>
          </p:cNvPr>
          <p:cNvSpPr/>
          <p:nvPr/>
        </p:nvSpPr>
        <p:spPr>
          <a:xfrm>
            <a:off x="1331640" y="6381328"/>
            <a:ext cx="576064" cy="288032"/>
          </a:xfrm>
          <a:prstGeom prst="actionButtonBlank">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446</TotalTime>
  <Words>912</Words>
  <Application>Microsoft Office PowerPoint</Application>
  <PresentationFormat>Presentazione su schermo (4:3)</PresentationFormat>
  <Paragraphs>31</Paragraphs>
  <Slides>13</Slides>
  <Notes>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Cívico</vt:lpstr>
      <vt:lpstr>Renewable energy sources in Italy </vt:lpstr>
      <vt:lpstr>Introduction</vt:lpstr>
      <vt:lpstr>contents</vt:lpstr>
      <vt:lpstr>Installed capacity in Italy </vt:lpstr>
      <vt:lpstr>Diapositiva 5</vt:lpstr>
      <vt:lpstr>Production of energy from renewable sources</vt:lpstr>
      <vt:lpstr>Diapositiva 7</vt:lpstr>
      <vt:lpstr>The evolution</vt:lpstr>
      <vt:lpstr>Solar PV</vt:lpstr>
      <vt:lpstr>Wind</vt:lpstr>
      <vt:lpstr>Hydropower</vt:lpstr>
      <vt:lpstr> Bioenergy</vt:lpstr>
      <vt:lpstr>Geothermal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 sources in Italy</dc:title>
  <dc:creator>FirstOfficeGustavoM</dc:creator>
  <cp:lastModifiedBy>User</cp:lastModifiedBy>
  <cp:revision>54</cp:revision>
  <dcterms:created xsi:type="dcterms:W3CDTF">2017-01-18T19:00:49Z</dcterms:created>
  <dcterms:modified xsi:type="dcterms:W3CDTF">2017-01-24T10:46:40Z</dcterms:modified>
</cp:coreProperties>
</file>